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 Black"/>
      <p:bold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Livvic"/>
      <p:regular r:id="rId45"/>
      <p:bold r:id="rId46"/>
      <p:italic r:id="rId47"/>
      <p:boldItalic r:id="rId48"/>
    </p:embeddedFont>
    <p:embeddedFont>
      <p:font typeface="Catamaran Light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KnZSs5BYcOSJKLhDJ2ZMT0b3H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Livvic-bold.fntdata"/><Relationship Id="rId45" Type="http://schemas.openxmlformats.org/officeDocument/2006/relationships/font" Target="fonts/Livv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vvic-boldItalic.fntdata"/><Relationship Id="rId47" Type="http://schemas.openxmlformats.org/officeDocument/2006/relationships/font" Target="fonts/Livvic-italic.fntdata"/><Relationship Id="rId49" Type="http://schemas.openxmlformats.org/officeDocument/2006/relationships/font" Target="fonts/Catamaran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Black-bold.fntdata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Catamaran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62b384d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d62b384d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6330e47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2d6330e47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66c921a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d66c921a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66c921a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2d66c921a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d66c921a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d66c921a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d66c921a5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d66c921a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66c921a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2d66c921a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66c921a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d66c921a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66dc6bc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d66dc6bc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66dc6bc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2d66dc6bc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d66dc6bc6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g2d66dc6bc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6dc6bc6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d66dc6bc6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d66dc6bc6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d66dc6bc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d66dc6bc6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2d66dc6bc6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d66dc6bc6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d66dc6bc6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d66dc6bc6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d66dc6bc6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66dc6bc6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d66dc6bc6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d66dc6bc6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2d66dc6bc6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4daf3ee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2d4daf3ee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d6330e47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d6330e47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d6330e47e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2d6330e47e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4daf3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d4daf3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62b384d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d62b384d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62b384d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2d62b384d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6330e47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d6330e47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62b384d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d62b384d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4daf3ee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d4daf3ee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9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4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04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5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05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6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06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7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8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08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9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09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9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09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09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0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10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1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11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11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11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111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11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11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2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12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1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4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94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9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" name="Google Shape;15;p94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94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9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94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94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9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94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94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94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9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94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94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9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6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16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16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5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9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7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97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97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97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97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97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97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97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97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97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97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97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97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9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9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9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9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1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01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2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02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02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02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2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02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2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02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102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3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3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3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03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3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03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03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gif"/><Relationship Id="rId4" Type="http://schemas.openxmlformats.org/officeDocument/2006/relationships/image" Target="../media/image12.gif"/><Relationship Id="rId5" Type="http://schemas.openxmlformats.org/officeDocument/2006/relationships/image" Target="../media/image23.gif"/><Relationship Id="rId6" Type="http://schemas.openxmlformats.org/officeDocument/2006/relationships/image" Target="../media/image4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68.png"/><Relationship Id="rId5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53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46.png"/><Relationship Id="rId7" Type="http://schemas.openxmlformats.org/officeDocument/2006/relationships/image" Target="../media/image7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22.png"/><Relationship Id="rId5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7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5" Type="http://schemas.openxmlformats.org/officeDocument/2006/relationships/image" Target="../media/image69.gif"/><Relationship Id="rId6" Type="http://schemas.openxmlformats.org/officeDocument/2006/relationships/image" Target="../media/image76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gif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gif"/><Relationship Id="rId4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/>
          <p:nvPr/>
        </p:nvSpPr>
        <p:spPr>
          <a:xfrm rot="5400000">
            <a:off x="1497075" y="13850"/>
            <a:ext cx="3358800" cy="50265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316875" y="1129050"/>
            <a:ext cx="5719200" cy="2885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303942">
                <a:alpha val="1294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609825" y="1310925"/>
            <a:ext cx="5133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Caracterización y simulación de control de un brazo robótico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135563" y="3044475"/>
            <a:ext cx="2688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Mestanza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Nicolás 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- 5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7521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oldovan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Alexander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60498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Oh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Victor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56679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"/>
          <p:cNvCxnSpPr/>
          <p:nvPr/>
        </p:nvCxnSpPr>
        <p:spPr>
          <a:xfrm>
            <a:off x="716025" y="3344025"/>
            <a:ext cx="4754400" cy="0"/>
          </a:xfrm>
          <a:prstGeom prst="straightConnector1">
            <a:avLst/>
          </a:prstGeom>
          <a:noFill/>
          <a:ln cap="flat" cmpd="sng" w="9525">
            <a:solidFill>
              <a:srgbClr val="3039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912" y="1779713"/>
            <a:ext cx="2058624" cy="10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/>
          <p:nvPr/>
        </p:nvSpPr>
        <p:spPr>
          <a:xfrm>
            <a:off x="316875" y="3428325"/>
            <a:ext cx="57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Proyecto Final de </a:t>
            </a:r>
            <a:r>
              <a:rPr lang="en" sz="22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Automación Industrial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"/>
          <p:cNvSpPr/>
          <p:nvPr/>
        </p:nvSpPr>
        <p:spPr>
          <a:xfrm flipH="1" rot="-5400000">
            <a:off x="7320600" y="2450150"/>
            <a:ext cx="3426000" cy="221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62b384d53_0_8"/>
          <p:cNvSpPr txBox="1"/>
          <p:nvPr/>
        </p:nvSpPr>
        <p:spPr>
          <a:xfrm>
            <a:off x="328200" y="899225"/>
            <a:ext cx="566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brazo se posiciona en el centro de la mesa a la altura del largo del marcador.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brazo se mueve a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posición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inicial de la trayectoria y luego a la final.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Los movimientos se dan en 30 pasos y siempre manteniendo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posición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de un eje fijo.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g2d62b384d53_0_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62b384d53_0_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62b384d53_0_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d62b384d53_0_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g2d62b384d5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5" y="2159600"/>
            <a:ext cx="4117524" cy="2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d62b384d5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200" y="2530063"/>
            <a:ext cx="3744975" cy="1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6330e47e3_0_6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d6330e47e3_0_62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2d6330e47e3_0_62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7" name="Google Shape;257;g2d6330e47e3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862" y="770850"/>
            <a:ext cx="2034750" cy="20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2d6330e47e3_0_62"/>
          <p:cNvPicPr preferRelativeResize="0"/>
          <p:nvPr/>
        </p:nvPicPr>
        <p:blipFill rotWithShape="1">
          <a:blip r:embed="rId4">
            <a:alphaModFix/>
          </a:blip>
          <a:srcRect b="0" l="0" r="0" t="14310"/>
          <a:stretch/>
        </p:blipFill>
        <p:spPr>
          <a:xfrm>
            <a:off x="1718375" y="831600"/>
            <a:ext cx="2708326" cy="209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2d6330e47e3_0_62"/>
          <p:cNvCxnSpPr/>
          <p:nvPr/>
        </p:nvCxnSpPr>
        <p:spPr>
          <a:xfrm>
            <a:off x="4554900" y="1062825"/>
            <a:ext cx="34200" cy="37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g2d6330e47e3_0_62"/>
          <p:cNvCxnSpPr/>
          <p:nvPr/>
        </p:nvCxnSpPr>
        <p:spPr>
          <a:xfrm flipH="1" rot="10800000">
            <a:off x="714350" y="2938913"/>
            <a:ext cx="81249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g2d6330e47e3_0_62"/>
          <p:cNvPicPr preferRelativeResize="0"/>
          <p:nvPr/>
        </p:nvPicPr>
        <p:blipFill rotWithShape="1">
          <a:blip r:embed="rId5">
            <a:alphaModFix/>
          </a:blip>
          <a:srcRect b="0" l="0" r="0" t="20886"/>
          <a:stretch/>
        </p:blipFill>
        <p:spPr>
          <a:xfrm>
            <a:off x="1898850" y="3256028"/>
            <a:ext cx="2347375" cy="17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2d6330e47e3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850" y="3010500"/>
            <a:ext cx="2034775" cy="202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66c921a51_0_2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d66c921a51_0_2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d66c921a51_0_2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" name="Google Shape;270;g2d66c921a51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613650"/>
            <a:ext cx="3655608" cy="253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d66c921a51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899" y="1611162"/>
            <a:ext cx="3655601" cy="25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d66c921a51_0_25"/>
          <p:cNvSpPr txBox="1"/>
          <p:nvPr/>
        </p:nvSpPr>
        <p:spPr>
          <a:xfrm>
            <a:off x="328200" y="1161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  Imagen original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3" name="Google Shape;273;g2d66c921a51_0_25"/>
          <p:cNvSpPr txBox="1"/>
          <p:nvPr/>
        </p:nvSpPr>
        <p:spPr>
          <a:xfrm>
            <a:off x="4689900" y="1161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  Imagen en escala de grises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4" name="Google Shape;274;g2d66c921a51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25" y="4313099"/>
            <a:ext cx="3805851" cy="2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d66c921a51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444" y="4296351"/>
            <a:ext cx="3746157" cy="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d66c921a51_0_25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d66c921a51_0_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d66c921a51_0_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2d66c921a51_0_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4" name="Google Shape;284;g2d66c921a5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95" y="770850"/>
            <a:ext cx="7147018" cy="43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d66c921a51_0_1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d66c921a51_0_16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2d66c921a51_0_16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2" name="Google Shape;292;g2d66c921a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0" y="2254988"/>
            <a:ext cx="4288210" cy="264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2d66c921a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45" y="2254988"/>
            <a:ext cx="4288210" cy="264591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d66c921a51_0_16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95" name="Google Shape;295;g2d66c921a5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163" y="1253800"/>
            <a:ext cx="3424238" cy="100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d66c921a5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925" y="1254013"/>
            <a:ext cx="2638425" cy="1000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g2d66c921a51_0_16"/>
          <p:cNvCxnSpPr/>
          <p:nvPr/>
        </p:nvCxnSpPr>
        <p:spPr>
          <a:xfrm rot="10800000">
            <a:off x="2199100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g2d66c921a51_0_16"/>
          <p:cNvCxnSpPr/>
          <p:nvPr/>
        </p:nvCxnSpPr>
        <p:spPr>
          <a:xfrm rot="10800000">
            <a:off x="7882975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66c921a51_0_4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d66c921a51_0_4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2d66c921a51_0_4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2d66c921a51_0_44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7" name="Google Shape;307;g2d66c921a5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63" y="1253800"/>
            <a:ext cx="3424238" cy="100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d66c921a51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925" y="1254013"/>
            <a:ext cx="2638425" cy="1000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g2d66c921a51_0_44"/>
          <p:cNvCxnSpPr/>
          <p:nvPr/>
        </p:nvCxnSpPr>
        <p:spPr>
          <a:xfrm rot="10800000">
            <a:off x="2199100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g2d66c921a51_0_44"/>
          <p:cNvCxnSpPr/>
          <p:nvPr/>
        </p:nvCxnSpPr>
        <p:spPr>
          <a:xfrm rot="10800000">
            <a:off x="7882975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g2d66c921a51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5" y="2295150"/>
            <a:ext cx="3595688" cy="250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d66c921a51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200" y="2295150"/>
            <a:ext cx="3595688" cy="250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d66c921a51_0_5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d66c921a51_0_5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d66c921a51_0_5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g2d66c921a51_0_59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21" name="Google Shape;321;g2d66c921a51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2213325"/>
            <a:ext cx="2741707" cy="191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66c921a51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149" y="2221551"/>
            <a:ext cx="2741705" cy="19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d66c921a51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074" y="2221557"/>
            <a:ext cx="2741699" cy="19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d66c921a51_0_59"/>
          <p:cNvSpPr txBox="1"/>
          <p:nvPr/>
        </p:nvSpPr>
        <p:spPr>
          <a:xfrm>
            <a:off x="328200" y="1825525"/>
            <a:ext cx="252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*0.6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5" name="Google Shape;325;g2d66c921a51_0_59"/>
          <p:cNvSpPr txBox="1"/>
          <p:nvPr/>
        </p:nvSpPr>
        <p:spPr>
          <a:xfrm>
            <a:off x="3243193" y="1825525"/>
            <a:ext cx="2645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*0.7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6" name="Google Shape;326;g2d66c921a51_0_59"/>
          <p:cNvSpPr txBox="1"/>
          <p:nvPr/>
        </p:nvSpPr>
        <p:spPr>
          <a:xfrm>
            <a:off x="6158067" y="1825525"/>
            <a:ext cx="2567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*0.8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7" name="Google Shape;327;g2d66c921a51_0_5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d66c921a51_0_8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d66c921a51_0_8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d66c921a51_0_8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g2d66c921a51_0_84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36" name="Google Shape;336;g2d66c921a5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89" y="1419399"/>
            <a:ext cx="6252974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d66c921a5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875" y="158225"/>
            <a:ext cx="2472115" cy="185408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2d66c921a51_0_8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g2d66c921a51_0_84"/>
          <p:cNvGrpSpPr/>
          <p:nvPr/>
        </p:nvGrpSpPr>
        <p:grpSpPr>
          <a:xfrm>
            <a:off x="4347625" y="3054450"/>
            <a:ext cx="3034500" cy="1209600"/>
            <a:chOff x="3054750" y="3824825"/>
            <a:chExt cx="3034500" cy="1209600"/>
          </a:xfrm>
        </p:grpSpPr>
        <p:sp>
          <p:nvSpPr>
            <p:cNvPr id="340" name="Google Shape;340;g2d66c921a51_0_84"/>
            <p:cNvSpPr/>
            <p:nvPr/>
          </p:nvSpPr>
          <p:spPr>
            <a:xfrm>
              <a:off x="3054750" y="3824825"/>
              <a:ext cx="3034500" cy="1209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341" name="Google Shape;341;g2d66c921a51_0_84"/>
            <p:cNvSpPr/>
            <p:nvPr/>
          </p:nvSpPr>
          <p:spPr>
            <a:xfrm>
              <a:off x="3690100" y="4278900"/>
              <a:ext cx="548400" cy="548400"/>
            </a:xfrm>
            <a:prstGeom prst="rect">
              <a:avLst/>
            </a:prstGeom>
            <a:solidFill>
              <a:srgbClr val="40383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2d66c921a51_0_84"/>
            <p:cNvSpPr/>
            <p:nvPr/>
          </p:nvSpPr>
          <p:spPr>
            <a:xfrm>
              <a:off x="4905475" y="4278900"/>
              <a:ext cx="548400" cy="548400"/>
            </a:xfrm>
            <a:prstGeom prst="rect">
              <a:avLst/>
            </a:prstGeom>
            <a:solidFill>
              <a:srgbClr val="403038"/>
            </a:solidFill>
            <a:ln cap="flat" cmpd="sng" w="9525">
              <a:solidFill>
                <a:srgbClr val="4030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g2d66c921a51_0_84"/>
            <p:cNvSpPr txBox="1"/>
            <p:nvPr/>
          </p:nvSpPr>
          <p:spPr>
            <a:xfrm>
              <a:off x="4673275" y="3866250"/>
              <a:ext cx="101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0080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#403038</a:t>
              </a:r>
              <a:endParaRPr sz="1500">
                <a:solidFill>
                  <a:srgbClr val="FF0080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344" name="Google Shape;344;g2d66c921a51_0_84"/>
            <p:cNvSpPr txBox="1"/>
            <p:nvPr/>
          </p:nvSpPr>
          <p:spPr>
            <a:xfrm>
              <a:off x="3457900" y="3866250"/>
              <a:ext cx="101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8000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#403830</a:t>
              </a:r>
              <a:endParaRPr sz="1500">
                <a:solidFill>
                  <a:srgbClr val="FF8000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pic>
        <p:nvPicPr>
          <p:cNvPr id="345" name="Google Shape;345;g2d66c921a5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429" y="2405900"/>
            <a:ext cx="2623346" cy="2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66dc6bc62_0_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d66dc6bc62_0_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2d66dc6bc62_0_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g2d66dc6bc62_0_0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4" name="Google Shape;354;g2d66dc6bc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" y="1532923"/>
            <a:ext cx="2284756" cy="158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d66dc6bc6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49" y="3199812"/>
            <a:ext cx="2284756" cy="158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d66dc6bc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137" y="486260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d66dc6bc6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8337" y="1089696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d66dc6bc6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312" y="2815477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d66dc6bc6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500" y="4866675"/>
            <a:ext cx="7239000" cy="19011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2d66dc6bc62_0_0"/>
          <p:cNvSpPr/>
          <p:nvPr/>
        </p:nvSpPr>
        <p:spPr>
          <a:xfrm flipH="1" rot="10800000">
            <a:off x="1463200" y="3120875"/>
            <a:ext cx="978900" cy="11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1" name="Google Shape;361;g2d66dc6bc62_0_0"/>
          <p:cNvSpPr txBox="1"/>
          <p:nvPr/>
        </p:nvSpPr>
        <p:spPr>
          <a:xfrm>
            <a:off x="596575" y="4052000"/>
            <a:ext cx="176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red_content()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2" name="Google Shape;362;g2d66dc6bc62_0_0"/>
          <p:cNvSpPr/>
          <p:nvPr/>
        </p:nvSpPr>
        <p:spPr>
          <a:xfrm>
            <a:off x="4089300" y="2649875"/>
            <a:ext cx="479700" cy="47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3" name="Google Shape;363;g2d66dc6bc62_0_0"/>
          <p:cNvSpPr txBox="1"/>
          <p:nvPr/>
        </p:nvSpPr>
        <p:spPr>
          <a:xfrm>
            <a:off x="3291350" y="2677625"/>
            <a:ext cx="8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idilate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4" name="Google Shape;364;g2d66dc6bc62_0_0"/>
          <p:cNvSpPr/>
          <p:nvPr/>
        </p:nvSpPr>
        <p:spPr>
          <a:xfrm rot="8100000">
            <a:off x="6105957" y="1883099"/>
            <a:ext cx="479843" cy="970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5" name="Google Shape;365;g2d66dc6bc62_0_0"/>
          <p:cNvSpPr/>
          <p:nvPr/>
        </p:nvSpPr>
        <p:spPr>
          <a:xfrm flipH="1" rot="-8100000">
            <a:off x="7031832" y="1883099"/>
            <a:ext cx="479843" cy="970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6" name="Google Shape;366;g2d66dc6bc62_0_0"/>
          <p:cNvSpPr txBox="1"/>
          <p:nvPr/>
        </p:nvSpPr>
        <p:spPr>
          <a:xfrm>
            <a:off x="6616375" y="1891850"/>
            <a:ext cx="87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 sz="31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66dc6bc62_0_5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d66dc6bc62_0_5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d66dc6bc62_0_5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g2d66dc6bc62_0_5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2d66dc6bc62_0_54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76" name="Google Shape;376;g2d66dc6bc62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" y="1430336"/>
            <a:ext cx="2961129" cy="185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d66dc6bc62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503" y="3019100"/>
            <a:ext cx="3059789" cy="19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d66dc6bc62_0_54"/>
          <p:cNvSpPr/>
          <p:nvPr/>
        </p:nvSpPr>
        <p:spPr>
          <a:xfrm rot="7178935">
            <a:off x="2067643" y="3030791"/>
            <a:ext cx="488797" cy="144771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79" name="Google Shape;379;g2d66dc6bc62_0_54"/>
          <p:cNvSpPr txBox="1"/>
          <p:nvPr/>
        </p:nvSpPr>
        <p:spPr>
          <a:xfrm>
            <a:off x="1037075" y="3847650"/>
            <a:ext cx="14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bucket_tool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80" name="Google Shape;380;g2d66dc6bc62_0_54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81" name="Google Shape;381;g2d66dc6bc62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309" y="1100007"/>
            <a:ext cx="2734799" cy="1919093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d66dc6bc62_0_54"/>
          <p:cNvSpPr/>
          <p:nvPr/>
        </p:nvSpPr>
        <p:spPr>
          <a:xfrm rot="3695666">
            <a:off x="6662984" y="2854821"/>
            <a:ext cx="488744" cy="144786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3" name="Google Shape;383;g2d66dc6bc62_0_54"/>
          <p:cNvSpPr txBox="1"/>
          <p:nvPr/>
        </p:nvSpPr>
        <p:spPr>
          <a:xfrm>
            <a:off x="7028400" y="3682550"/>
            <a:ext cx="14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ierode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/>
          <p:nvPr/>
        </p:nvSpPr>
        <p:spPr>
          <a:xfrm rot="5400000">
            <a:off x="3997175" y="843700"/>
            <a:ext cx="4192800" cy="35844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37300" y="1155850"/>
            <a:ext cx="6704700" cy="314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294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Temas</a:t>
            </a:r>
            <a:endParaRPr b="0" i="0" sz="28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5568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46984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552657" y="25923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847075" y="1401146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1562355" y="35501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1569399" y="149489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Modelización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4685950" y="149490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4682800" y="2535542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568357" y="2500980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552655" y="3550191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Trayectoria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847075" y="24185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847075" y="34359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3963625" y="14011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3961513" y="24185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66dc6bc62_0_7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d66dc6bc62_0_7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2d66dc6bc62_0_7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g2d66dc6bc62_0_78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Localización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2" name="Google Shape;392;g2d66dc6bc62_0_78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93" name="Google Shape;393;g2d66dc6bc6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657968"/>
            <a:ext cx="397200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d66dc6bc62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8" y="2540026"/>
            <a:ext cx="3322825" cy="2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d66dc6bc62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738" y="2531013"/>
            <a:ext cx="3322825" cy="232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d66dc6bc62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074" y="57150"/>
            <a:ext cx="2968126" cy="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2d66dc6bc62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313" y="1021288"/>
            <a:ext cx="3667675" cy="1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66dc6bc62_0_9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d66dc6bc62_0_9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2d66dc6bc62_0_9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g2d66dc6bc62_0_99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Localización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g2d66dc6bc62_0_99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07" name="Google Shape;407;g2d66dc6bc62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1" y="1719925"/>
            <a:ext cx="3485685" cy="2442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g2d66dc6bc62_0_99"/>
          <p:cNvCxnSpPr/>
          <p:nvPr/>
        </p:nvCxnSpPr>
        <p:spPr>
          <a:xfrm rot="10800000">
            <a:off x="641847" y="2862118"/>
            <a:ext cx="15123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g2d66dc6bc62_0_99"/>
          <p:cNvCxnSpPr/>
          <p:nvPr/>
        </p:nvCxnSpPr>
        <p:spPr>
          <a:xfrm rot="10800000">
            <a:off x="618447" y="2638918"/>
            <a:ext cx="1535700" cy="2232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g2d66dc6bc62_0_99"/>
          <p:cNvCxnSpPr/>
          <p:nvPr/>
        </p:nvCxnSpPr>
        <p:spPr>
          <a:xfrm rot="10800000">
            <a:off x="759147" y="2381218"/>
            <a:ext cx="1395000" cy="48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1" name="Google Shape;411;g2d66dc6bc62_0_99"/>
          <p:cNvCxnSpPr/>
          <p:nvPr/>
        </p:nvCxnSpPr>
        <p:spPr>
          <a:xfrm rot="10800000">
            <a:off x="930747" y="2178118"/>
            <a:ext cx="1235100" cy="68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g2d66dc6bc62_0_99"/>
          <p:cNvSpPr/>
          <p:nvPr/>
        </p:nvSpPr>
        <p:spPr>
          <a:xfrm>
            <a:off x="1974875" y="2677496"/>
            <a:ext cx="369300" cy="369300"/>
          </a:xfrm>
          <a:prstGeom prst="mathMultiply">
            <a:avLst>
              <a:gd fmla="val 11235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3" name="Google Shape;413;g2d66dc6bc62_0_99"/>
          <p:cNvSpPr/>
          <p:nvPr/>
        </p:nvSpPr>
        <p:spPr>
          <a:xfrm>
            <a:off x="1224775" y="1843750"/>
            <a:ext cx="975900" cy="975900"/>
          </a:xfrm>
          <a:prstGeom prst="bentArrow">
            <a:avLst>
              <a:gd fmla="val 25000" name="adj1"/>
              <a:gd fmla="val 25000" name="adj2"/>
              <a:gd fmla="val 25000" name="adj3"/>
              <a:gd fmla="val 75000" name="adj4"/>
            </a:avLst>
          </a:prstGeom>
          <a:noFill/>
          <a:ln cap="flat" cmpd="sng" w="28575">
            <a:solidFill>
              <a:srgbClr val="403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4" name="Google Shape;414;g2d66dc6bc62_0_99"/>
          <p:cNvSpPr txBox="1"/>
          <p:nvPr/>
        </p:nvSpPr>
        <p:spPr>
          <a:xfrm>
            <a:off x="917575" y="1813475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endParaRPr/>
          </a:p>
        </p:txBody>
      </p:sp>
      <p:sp>
        <p:nvSpPr>
          <p:cNvPr id="415" name="Google Shape;415;g2d66dc6bc62_0_99"/>
          <p:cNvSpPr txBox="1"/>
          <p:nvPr/>
        </p:nvSpPr>
        <p:spPr>
          <a:xfrm>
            <a:off x="3427125" y="135480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b</a:t>
            </a:r>
            <a:endParaRPr/>
          </a:p>
        </p:txBody>
      </p:sp>
      <p:sp>
        <p:nvSpPr>
          <p:cNvPr id="416" name="Google Shape;416;g2d66dc6bc62_0_99"/>
          <p:cNvSpPr txBox="1"/>
          <p:nvPr/>
        </p:nvSpPr>
        <p:spPr>
          <a:xfrm>
            <a:off x="3427125" y="374715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/>
          </a:p>
        </p:txBody>
      </p:sp>
      <p:sp>
        <p:nvSpPr>
          <p:cNvPr id="417" name="Google Shape;417;g2d66dc6bc62_0_99"/>
          <p:cNvSpPr txBox="1"/>
          <p:nvPr/>
        </p:nvSpPr>
        <p:spPr>
          <a:xfrm>
            <a:off x="203600" y="370780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</a:t>
            </a:r>
            <a:endParaRPr/>
          </a:p>
        </p:txBody>
      </p:sp>
      <p:pic>
        <p:nvPicPr>
          <p:cNvPr id="418" name="Google Shape;418;g2d66dc6bc62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225" y="1549538"/>
            <a:ext cx="5104875" cy="26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2d66dc6bc62_0_9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66dc6bc62_0_12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d66dc6bc62_0_12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d66dc6bc62_0_12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g2d66dc6bc62_0_125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Recuperación de imagen sin perspectiva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28" name="Google Shape;428;g2d66dc6bc62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" y="1425075"/>
            <a:ext cx="4972200" cy="2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d66dc6bc62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075" y="255688"/>
            <a:ext cx="2946480" cy="20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2d66dc6bc62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188" y="2713124"/>
            <a:ext cx="3024250" cy="2268427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d66dc6bc62_0_125"/>
          <p:cNvSpPr/>
          <p:nvPr/>
        </p:nvSpPr>
        <p:spPr>
          <a:xfrm rot="10800000">
            <a:off x="7344450" y="2336250"/>
            <a:ext cx="688200" cy="47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d66dc6bc62_0_15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d66dc6bc62_0_152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d66dc6bc62_0_152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g2d66dc6bc62_0_152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Obtención de la recta dibujada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40" name="Google Shape;440;g2d66dc6bc62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921975"/>
            <a:ext cx="4953850" cy="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d66dc6bc62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00" y="2649400"/>
            <a:ext cx="3702875" cy="7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2d66dc6bc62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050" y="1553000"/>
            <a:ext cx="3557150" cy="2672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2d66dc6bc62_0_152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66dc6bc62_0_16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d66dc6bc62_0_166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d66dc6bc62_0_166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g2d66dc6bc62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0" y="1039075"/>
            <a:ext cx="4605598" cy="345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2d66dc6bc62_0_166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2d66dc6bc62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723" y="1354425"/>
            <a:ext cx="3895952" cy="28277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d66dc6bc62_0_18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d66dc6bc62_0_18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d66dc6bc62_0_18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g2d66dc6bc62_0_18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2d66dc6bc62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250"/>
            <a:ext cx="4941264" cy="40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d66dc6bc62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100" y="1240613"/>
            <a:ext cx="3597001" cy="28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d66dc6bc62_0_19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d66dc6bc62_0_191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2d66dc6bc62_0_191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g2d66dc6bc62_0_191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g2d66dc6bc62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1277450"/>
            <a:ext cx="4670725" cy="2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g2d66dc6bc62_0_191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Determinación de extremos de segmento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74" name="Google Shape;474;g2d66dc6bc62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00" y="4023725"/>
            <a:ext cx="2169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2d66dc6bc62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125" y="1177038"/>
            <a:ext cx="3929476" cy="294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d66dc6bc62_0_20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d66dc6bc62_0_20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2d66dc6bc62_0_20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g2d66dc6bc62_0_20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g2d66dc6bc62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" y="1018700"/>
            <a:ext cx="5088700" cy="38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2d66dc6bc62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425" y="1511503"/>
            <a:ext cx="2788775" cy="212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d4daf3eed9_0_24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91" name="Google Shape;491;g2d4daf3eed9_0_2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d4daf3eed9_0_2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d4daf3eed9_0_2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d4daf3eed9_0_2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5" name="Google Shape;495;g2d4daf3eed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806" y="1068650"/>
            <a:ext cx="2982644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2d4daf3eed9_0_24"/>
          <p:cNvSpPr txBox="1"/>
          <p:nvPr/>
        </p:nvSpPr>
        <p:spPr>
          <a:xfrm>
            <a:off x="328200" y="967450"/>
            <a:ext cx="4833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ingresa la altura de la mesa (por defecto a 130 mm de alto)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ingresa el error de la medida en los brazos (Min: 0 - Max:0.05)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programa obtendrá la trayectoria en base a la imagen y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dibujará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97" name="Google Shape;497;g2d4daf3eed9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899" y="1769450"/>
            <a:ext cx="2476213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d4daf3eed9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758" y="2949724"/>
            <a:ext cx="2160841" cy="2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g2d4daf3eed9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199" y="2949725"/>
            <a:ext cx="2084800" cy="20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6330e47e3_0_35"/>
          <p:cNvSpPr txBox="1"/>
          <p:nvPr/>
        </p:nvSpPr>
        <p:spPr>
          <a:xfrm>
            <a:off x="328200" y="899225"/>
            <a:ext cx="566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1 y 2: Ej1y2.m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2 - Espacio Alcanzable: Ej2EspacioAlcanzable.m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3: Ej3.m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Integracion: main.m y manipulator.m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Robotics, Vision &amp; Control Toolbox de Peter Corke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5" name="Google Shape;505;g2d6330e47e3_0_35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d6330e47e3_0_3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d6330e47e3_0_3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d6330e47e3_0_3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Referencias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/>
        </p:nvSpPr>
        <p:spPr>
          <a:xfrm>
            <a:off x="328200" y="770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obtuvieron los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DH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según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el brazo:</a:t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Modelización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2678250"/>
            <a:ext cx="4700974" cy="1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599" y="1077650"/>
            <a:ext cx="3810026" cy="239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600" y="1077647"/>
            <a:ext cx="3810025" cy="238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d6330e47e3_0_4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4" name="Google Shape;514;g2d6330e47e3_0_4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15" name="Google Shape;515;g2d6330e47e3_0_43"/>
          <p:cNvSpPr/>
          <p:nvPr/>
        </p:nvSpPr>
        <p:spPr>
          <a:xfrm>
            <a:off x="316875" y="1129050"/>
            <a:ext cx="8419500" cy="2885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303942">
                <a:alpha val="1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2d6330e47e3_0_43"/>
          <p:cNvSpPr txBox="1"/>
          <p:nvPr/>
        </p:nvSpPr>
        <p:spPr>
          <a:xfrm>
            <a:off x="2147163" y="2307300"/>
            <a:ext cx="51333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Muchas gracias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g2d6330e47e3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512" y="0"/>
            <a:ext cx="2058624" cy="10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4daf3eed9_0_0"/>
          <p:cNvSpPr txBox="1"/>
          <p:nvPr/>
        </p:nvSpPr>
        <p:spPr>
          <a:xfrm>
            <a:off x="328200" y="899225"/>
            <a:ext cx="5666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Creación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del Robot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marcador estará en el EE siempre perpendicular a la mesa de dibujo:</a:t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7" name="Google Shape;167;g2d4daf3eed9_0_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4daf3eed9_0_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d4daf3eed9_0_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d4daf3eed9_0_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g2d4daf3ee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925" y="2043169"/>
            <a:ext cx="3200475" cy="266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d4daf3eed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d4daf3eed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75" y="2076474"/>
            <a:ext cx="3109973" cy="2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62b384d53_0_27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Creación del Robot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9" name="Google Shape;179;g2d62b384d53_0_27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d62b384d53_0_2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d62b384d53_0_27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d62b384d53_0_27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g2d62b384d5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62b384d53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5" y="1924075"/>
            <a:ext cx="2869775" cy="2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62b384d53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350" y="2423060"/>
            <a:ext cx="2869775" cy="132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d62b384d53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900" y="2180125"/>
            <a:ext cx="2677175" cy="2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62b384d53_0_53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Dibujo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2" name="Google Shape;192;g2d62b384d53_0_53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d62b384d53_0_5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d62b384d53_0_53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2d62b384d53_0_53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g2d62b384d5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d62b384d5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00" y="1574823"/>
            <a:ext cx="3104725" cy="308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d62b384d53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825" y="2081399"/>
            <a:ext cx="3444351" cy="2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6330e47e3_0_18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Errores (Aplica para todos los links)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4" name="Google Shape;204;g2d6330e47e3_0_1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d6330e47e3_0_1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d6330e47e3_0_1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d6330e47e3_0_1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g2d6330e47e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d6330e47e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25" y="2069900"/>
            <a:ext cx="2589034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d6330e47e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525" y="2069900"/>
            <a:ext cx="3054625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d6330e47e3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8800" y="2076487"/>
            <a:ext cx="2467275" cy="207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62b384d53_0_40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Espacio Alcanzable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7" name="Google Shape;217;g2d62b384d53_0_4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d62b384d53_0_4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d62b384d53_0_4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d62b384d53_0_4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g2d62b384d5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d62b384d5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0" y="1314725"/>
            <a:ext cx="2737275" cy="20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d62b384d53_0_40"/>
          <p:cNvPicPr preferRelativeResize="0"/>
          <p:nvPr/>
        </p:nvPicPr>
        <p:blipFill rotWithShape="1">
          <a:blip r:embed="rId5">
            <a:alphaModFix/>
          </a:blip>
          <a:srcRect b="12970" l="0" r="0" t="14158"/>
          <a:stretch/>
        </p:blipFill>
        <p:spPr>
          <a:xfrm>
            <a:off x="328200" y="3203965"/>
            <a:ext cx="3548900" cy="193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62b384d53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402" y="1024613"/>
            <a:ext cx="2508798" cy="17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d62b384d53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2388" y="2730162"/>
            <a:ext cx="2768299" cy="213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4daf3eed9_0_8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1" name="Google Shape;231;g2d4daf3eed9_0_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d4daf3eed9_0_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d4daf3eed9_0_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d4daf3eed9_0_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g2d4daf3eed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0" y="1314725"/>
            <a:ext cx="3692482" cy="31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d4daf3eed9_0_8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Trabajo a 130mm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7" name="Google Shape;237;g2d4daf3eed9_0_8"/>
          <p:cNvSpPr txBox="1"/>
          <p:nvPr/>
        </p:nvSpPr>
        <p:spPr>
          <a:xfrm>
            <a:off x="5474025" y="8446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Trabajo a 0mm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8" name="Google Shape;238;g2d4daf3eed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450" y="1314725"/>
            <a:ext cx="3639475" cy="31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